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9"/>
  </p:notesMasterIdLst>
  <p:sldIdLst>
    <p:sldId id="257" r:id="rId2"/>
    <p:sldId id="272" r:id="rId3"/>
    <p:sldId id="268" r:id="rId4"/>
    <p:sldId id="277" r:id="rId5"/>
    <p:sldId id="263" r:id="rId6"/>
    <p:sldId id="259" r:id="rId7"/>
    <p:sldId id="267" r:id="rId8"/>
    <p:sldId id="278" r:id="rId9"/>
    <p:sldId id="283" r:id="rId10"/>
    <p:sldId id="286" r:id="rId11"/>
    <p:sldId id="285" r:id="rId12"/>
    <p:sldId id="296" r:id="rId13"/>
    <p:sldId id="288" r:id="rId14"/>
    <p:sldId id="298" r:id="rId15"/>
    <p:sldId id="290" r:id="rId16"/>
    <p:sldId id="292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DD9"/>
    <a:srgbClr val="DBDBDB"/>
    <a:srgbClr val="30353F"/>
    <a:srgbClr val="667181"/>
    <a:srgbClr val="BABABA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5" autoAdjust="0"/>
    <p:restoredTop sz="94601" autoAdjust="0"/>
  </p:normalViewPr>
  <p:slideViewPr>
    <p:cSldViewPr snapToGrid="0" showGuides="1">
      <p:cViewPr>
        <p:scale>
          <a:sx n="80" d="100"/>
          <a:sy n="80" d="100"/>
        </p:scale>
        <p:origin x="710" y="7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Accuracy</c:v>
                </c:pt>
                <c:pt idx="1">
                  <c:v>Recall</c:v>
                </c:pt>
                <c:pt idx="2">
                  <c:v>F-Factor</c:v>
                </c:pt>
                <c:pt idx="3">
                  <c:v>Usefulness</c:v>
                </c:pt>
                <c:pt idx="4">
                  <c:v>Tunability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/ Precision / Recall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DTC</c:v>
                </c:pt>
                <c:pt idx="1">
                  <c:v>SVM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0.81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  <c:max val="0.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9465210145961764E-2"/>
          <c:y val="0.9111824577303419"/>
          <c:w val="0.75285893595696085"/>
          <c:h val="8.8817542269658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Tuning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Tuned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0.12</c:v>
                </c:pt>
                <c:pt idx="1">
                  <c:v>0.8</c:v>
                </c:pt>
                <c:pt idx="2">
                  <c:v>0.66300000000000003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Reduced Parameters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0.13</c:v>
                </c:pt>
                <c:pt idx="1">
                  <c:v>0.73</c:v>
                </c:pt>
                <c:pt idx="2">
                  <c:v>0.71599999999999997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Tuning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15.7</c:v>
                </c:pt>
                <c:pt idx="1">
                  <c:v>3.6</c:v>
                </c:pt>
                <c:pt idx="2">
                  <c:v>10.9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Tuned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</c:v>
                </c:pt>
                <c:pt idx="1">
                  <c:v>33.6</c:v>
                </c:pt>
                <c:pt idx="2">
                  <c:v>2.2999999999999998</c:v>
                </c:pt>
                <c:pt idx="3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Reduce Parameters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High Low Span</c:v>
                </c:pt>
                <c:pt idx="1">
                  <c:v>Open Less than Close</c:v>
                </c:pt>
                <c:pt idx="2">
                  <c:v>Volume Change</c:v>
                </c:pt>
                <c:pt idx="3">
                  <c:v>High Above EMA(4)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61.7</c:v>
                </c:pt>
                <c:pt idx="1">
                  <c:v>31.1</c:v>
                </c:pt>
                <c:pt idx="2">
                  <c:v>7.2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AAPL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62.5</c:v>
                </c:pt>
                <c:pt idx="1">
                  <c:v>71.428571428571431</c:v>
                </c:pt>
                <c:pt idx="2">
                  <c:v>82.608695652173907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AXP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53.846153846153847</c:v>
                </c:pt>
                <c:pt idx="1">
                  <c:v>50</c:v>
                </c:pt>
                <c:pt idx="2">
                  <c:v>75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87.5</c:v>
                </c:pt>
                <c:pt idx="2">
                  <c:v>83.673469387755105</c:v>
                </c:pt>
                <c:pt idx="3">
                  <c:v>84.615384615384613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69.230769230769226</c:v>
                </c:pt>
                <c:pt idx="1">
                  <c:v>64.285714285714292</c:v>
                </c:pt>
                <c:pt idx="2">
                  <c:v>84</c:v>
                </c:pt>
                <c:pt idx="3">
                  <c:v>64.285714285714292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E3-410F-B48B-F0096BB7B5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CSCO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83.333333333333343</c:v>
                </c:pt>
                <c:pt idx="2">
                  <c:v>88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E3-410F-B48B-F0096BB7B5B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CVX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57.142857142857139</c:v>
                </c:pt>
                <c:pt idx="1">
                  <c:v>75</c:v>
                </c:pt>
                <c:pt idx="2">
                  <c:v>77.272727272727266</c:v>
                </c:pt>
                <c:pt idx="3">
                  <c:v>33.333333333333329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E3-410F-B48B-F0096BB7B5B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DIS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Sheet1!$H$2:$H$5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44.444444444444443</c:v>
                </c:pt>
                <c:pt idx="2">
                  <c:v>58.333333333333336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E3-410F-B48B-F0096BB7B5B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GE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Sheet1!$I$2:$I$5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88.333333333333329</c:v>
                </c:pt>
                <c:pt idx="3">
                  <c:v>92.307692307692307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3E3-410F-B48B-F0096BB7B5BF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GOOG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Sheet1!$J$2:$J$5</c:f>
              <c:numCache>
                <c:formatCode>General</c:formatCode>
                <c:ptCount val="4"/>
                <c:pt idx="0">
                  <c:v>80</c:v>
                </c:pt>
                <c:pt idx="1">
                  <c:v>33.333333333333329</c:v>
                </c:pt>
                <c:pt idx="2">
                  <c:v>88</c:v>
                </c:pt>
                <c:pt idx="3">
                  <c:v>57.142857142857139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E3-410F-B48B-F0096BB7B5BF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HD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Sheet1!$K$2:$K$5</c:f>
              <c:numCache>
                <c:formatCode>General</c:formatCode>
                <c:ptCount val="4"/>
                <c:pt idx="0">
                  <c:v>80</c:v>
                </c:pt>
                <c:pt idx="1">
                  <c:v>100</c:v>
                </c:pt>
                <c:pt idx="2">
                  <c:v>50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3E3-410F-B48B-F0096BB7B5BF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IBM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Sheet1!$L$2:$L$5</c:f>
              <c:numCache>
                <c:formatCode>General</c:formatCode>
                <c:ptCount val="4"/>
                <c:pt idx="0">
                  <c:v>66.666666666666657</c:v>
                </c:pt>
                <c:pt idx="1">
                  <c:v>0</c:v>
                </c:pt>
                <c:pt idx="2">
                  <c:v>57.894736842105267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3E3-410F-B48B-F0096BB7B5BF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INTC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Sheet1!$M$2:$M$5</c:f>
              <c:numCache>
                <c:formatCode>General</c:formatCode>
                <c:ptCount val="4"/>
                <c:pt idx="0">
                  <c:v>50</c:v>
                </c:pt>
                <c:pt idx="1">
                  <c:v>83.333333333333343</c:v>
                </c:pt>
                <c:pt idx="2">
                  <c:v>91.489361702127653</c:v>
                </c:pt>
                <c:pt idx="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3E3-410F-B48B-F0096BB7B5BF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JNJ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Sheet1!$N$2:$N$5</c:f>
              <c:numCache>
                <c:formatCode>General</c:formatCode>
                <c:ptCount val="4"/>
                <c:pt idx="0">
                  <c:v>0</c:v>
                </c:pt>
                <c:pt idx="1">
                  <c:v>50</c:v>
                </c:pt>
                <c:pt idx="2">
                  <c:v>70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3E3-410F-B48B-F0096BB7B5BF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JPM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Sheet1!$O$2:$O$5</c:f>
              <c:numCache>
                <c:formatCode>General</c:formatCode>
                <c:ptCount val="4"/>
                <c:pt idx="0">
                  <c:v>69.230769230769226</c:v>
                </c:pt>
                <c:pt idx="1">
                  <c:v>87.5</c:v>
                </c:pt>
                <c:pt idx="2">
                  <c:v>80.952380952380949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3E3-410F-B48B-F0096BB7B5BF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KO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Sheet1!$P$2:$P$5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40</c:v>
                </c:pt>
                <c:pt idx="3">
                  <c:v>33.333333333333329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33E3-410F-B48B-F0096BB7B5BF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MCD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Sheet1!$Q$2:$Q$5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33.333333333333329</c:v>
                </c:pt>
                <c:pt idx="2">
                  <c:v>66.666666666666657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3E3-410F-B48B-F0096BB7B5BF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MMM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Sheet1!$R$2:$R$5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58.333333333333336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3E3-410F-B48B-F0096BB7B5BF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MRK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Sheet1!$S$2:$S$5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83.333333333333343</c:v>
                </c:pt>
                <c:pt idx="2">
                  <c:v>66.666666666666657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33E3-410F-B48B-F0096BB7B5BF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MSFT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Sheet1!$T$2:$T$5</c:f>
              <c:numCache>
                <c:formatCode>General</c:formatCode>
                <c:ptCount val="4"/>
                <c:pt idx="0">
                  <c:v>100</c:v>
                </c:pt>
                <c:pt idx="1">
                  <c:v>60</c:v>
                </c:pt>
                <c:pt idx="2">
                  <c:v>82.758620689655174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3E3-410F-B48B-F0096BB7B5BF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NKE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Sheet1!$U$2:$U$5</c:f>
              <c:numCache>
                <c:formatCode>General</c:formatCode>
                <c:ptCount val="4"/>
                <c:pt idx="0">
                  <c:v>70</c:v>
                </c:pt>
                <c:pt idx="1">
                  <c:v>77.777777777777786</c:v>
                </c:pt>
                <c:pt idx="2">
                  <c:v>73.076923076923066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3E3-410F-B48B-F0096BB7B5BF}"/>
            </c:ext>
          </c:extLst>
        </c:ser>
        <c:ser>
          <c:idx val="20"/>
          <c:order val="20"/>
          <c:tx>
            <c:strRef>
              <c:f>Sheet1!$V$1</c:f>
              <c:strCache>
                <c:ptCount val="1"/>
                <c:pt idx="0">
                  <c:v>PFE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Sheet1!$V$2:$V$5</c:f>
              <c:numCache>
                <c:formatCode>General</c:formatCode>
                <c:ptCount val="4"/>
                <c:pt idx="0">
                  <c:v>100</c:v>
                </c:pt>
                <c:pt idx="1">
                  <c:v>50</c:v>
                </c:pt>
                <c:pt idx="2">
                  <c:v>60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33E3-410F-B48B-F0096BB7B5BF}"/>
            </c:ext>
          </c:extLst>
        </c:ser>
        <c:ser>
          <c:idx val="21"/>
          <c:order val="21"/>
          <c:tx>
            <c:strRef>
              <c:f>Sheet1!$W$1</c:f>
              <c:strCache>
                <c:ptCount val="1"/>
                <c:pt idx="0">
                  <c:v>PG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Sheet1!$W$2:$W$5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85.714285714285708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33E3-410F-B48B-F0096BB7B5BF}"/>
            </c:ext>
          </c:extLst>
        </c:ser>
        <c:ser>
          <c:idx val="22"/>
          <c:order val="22"/>
          <c:tx>
            <c:strRef>
              <c:f>Sheet1!$X$1</c:f>
              <c:strCache>
                <c:ptCount val="1"/>
                <c:pt idx="0">
                  <c:v>RTN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Sheet1!$X$2:$X$5</c:f>
              <c:numCache>
                <c:formatCode>General</c:formatCode>
                <c:ptCount val="4"/>
                <c:pt idx="0">
                  <c:v>0</c:v>
                </c:pt>
                <c:pt idx="1">
                  <c:v>33.333333333333329</c:v>
                </c:pt>
                <c:pt idx="2">
                  <c:v>92.857142857142861</c:v>
                </c:pt>
                <c:pt idx="3">
                  <c:v>57.142857142857139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33E3-410F-B48B-F0096BB7B5BF}"/>
            </c:ext>
          </c:extLst>
        </c:ser>
        <c:ser>
          <c:idx val="23"/>
          <c:order val="23"/>
          <c:tx>
            <c:strRef>
              <c:f>Sheet1!$Y$1</c:f>
              <c:strCache>
                <c:ptCount val="1"/>
                <c:pt idx="0">
                  <c:v>UTX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Sheet1!$Y$2:$Y$5</c:f>
              <c:numCache>
                <c:formatCode>General</c:formatCode>
                <c:ptCount val="4"/>
                <c:pt idx="0">
                  <c:v>33.333333333333329</c:v>
                </c:pt>
                <c:pt idx="1">
                  <c:v>0</c:v>
                </c:pt>
                <c:pt idx="2">
                  <c:v>66.666666666666657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33E3-410F-B48B-F0096BB7B5BF}"/>
            </c:ext>
          </c:extLst>
        </c:ser>
        <c:ser>
          <c:idx val="24"/>
          <c:order val="24"/>
          <c:tx>
            <c:strRef>
              <c:f>Sheet1!$Z$1</c:f>
              <c:strCache>
                <c:ptCount val="1"/>
                <c:pt idx="0">
                  <c:v>WFC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Sheet1!$Z$2:$Z$5</c:f>
              <c:numCache>
                <c:formatCode>General</c:formatCode>
                <c:ptCount val="4"/>
                <c:pt idx="0">
                  <c:v>83.333333333333343</c:v>
                </c:pt>
                <c:pt idx="1">
                  <c:v>62.5</c:v>
                </c:pt>
                <c:pt idx="2">
                  <c:v>64.705882352941174</c:v>
                </c:pt>
                <c:pt idx="3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33E3-410F-B48B-F0096BB7B5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At val="0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Linear Kernal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0.85</c:v>
                </c:pt>
                <c:pt idx="1">
                  <c:v>0.85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RBF Kernal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</c:v>
                </c:pt>
                <c:pt idx="1">
                  <c:v>0.76</c:v>
                </c:pt>
                <c:pt idx="2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Poly Kernal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Accuracy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0.3</c:v>
                </c:pt>
                <c:pt idx="1">
                  <c:v>0.55000000000000004</c:v>
                </c:pt>
                <c:pt idx="2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Accuracy/Precision/Recall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AAPL</c:v>
                </c:pt>
                <c:pt idx="1">
                  <c:v>AVGO</c:v>
                </c:pt>
                <c:pt idx="2">
                  <c:v>QCOM</c:v>
                </c:pt>
                <c:pt idx="3">
                  <c:v>NVDA</c:v>
                </c:pt>
                <c:pt idx="4">
                  <c:v>INTC</c:v>
                </c:pt>
                <c:pt idx="5">
                  <c:v>MU</c:v>
                </c:pt>
                <c:pt idx="6">
                  <c:v>TXN</c:v>
                </c:pt>
                <c:pt idx="7">
                  <c:v>AMAT</c:v>
                </c:pt>
                <c:pt idx="8">
                  <c:v>ASML</c:v>
                </c:pt>
                <c:pt idx="9">
                  <c:v>LRCX</c:v>
                </c:pt>
              </c:strCache>
            </c:strRef>
          </c:cat>
          <c:val>
            <c:numRef>
              <c:f>Sheet1!$B$2:$B$11</c:f>
              <c:numCache>
                <c:formatCode>0.00</c:formatCode>
                <c:ptCount val="10"/>
                <c:pt idx="0">
                  <c:v>0.85</c:v>
                </c:pt>
                <c:pt idx="1">
                  <c:v>0.84</c:v>
                </c:pt>
                <c:pt idx="2">
                  <c:v>0.85</c:v>
                </c:pt>
                <c:pt idx="3">
                  <c:v>0.84</c:v>
                </c:pt>
                <c:pt idx="4">
                  <c:v>0.84</c:v>
                </c:pt>
                <c:pt idx="5">
                  <c:v>0.84</c:v>
                </c:pt>
                <c:pt idx="6">
                  <c:v>0.85</c:v>
                </c:pt>
                <c:pt idx="7">
                  <c:v>0.86</c:v>
                </c:pt>
                <c:pt idx="8">
                  <c:v>0.81</c:v>
                </c:pt>
                <c:pt idx="9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  <c:max val="0.9"/>
          <c:min val="0.7500000000000001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/ Precision / Recall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6"/>
                <c:pt idx="0">
                  <c:v>AAPL</c:v>
                </c:pt>
                <c:pt idx="1">
                  <c:v>AVGO</c:v>
                </c:pt>
                <c:pt idx="2">
                  <c:v>QCOM</c:v>
                </c:pt>
                <c:pt idx="3">
                  <c:v>NVDA</c:v>
                </c:pt>
                <c:pt idx="4">
                  <c:v>INTC</c:v>
                </c:pt>
                <c:pt idx="5">
                  <c:v>TXN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0.85</c:v>
                </c:pt>
                <c:pt idx="1">
                  <c:v>0.15</c:v>
                </c:pt>
                <c:pt idx="2">
                  <c:v>0.15</c:v>
                </c:pt>
                <c:pt idx="3">
                  <c:v>0.16</c:v>
                </c:pt>
                <c:pt idx="4">
                  <c:v>0.16</c:v>
                </c:pt>
                <c:pt idx="5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664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455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3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58.png"/><Relationship Id="rId3" Type="http://schemas.openxmlformats.org/officeDocument/2006/relationships/image" Target="../media/image11.svg"/><Relationship Id="rId21" Type="http://schemas.openxmlformats.org/officeDocument/2006/relationships/image" Target="../media/image61.png"/><Relationship Id="rId7" Type="http://schemas.openxmlformats.org/officeDocument/2006/relationships/image" Target="../media/image15.svg"/><Relationship Id="rId12" Type="http://schemas.openxmlformats.org/officeDocument/2006/relationships/image" Target="../media/image21.jpeg"/><Relationship Id="rId17" Type="http://schemas.openxmlformats.org/officeDocument/2006/relationships/image" Target="../media/image57.png"/><Relationship Id="rId2" Type="http://schemas.openxmlformats.org/officeDocument/2006/relationships/image" Target="../media/image10.png"/><Relationship Id="rId16" Type="http://schemas.openxmlformats.org/officeDocument/2006/relationships/image" Target="../media/image56.jpe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64.png"/><Relationship Id="rId5" Type="http://schemas.openxmlformats.org/officeDocument/2006/relationships/image" Target="../media/image13.sv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18.png"/><Relationship Id="rId19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46.jpeg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4.png"/><Relationship Id="rId3" Type="http://schemas.openxmlformats.org/officeDocument/2006/relationships/image" Target="../media/image68.png"/><Relationship Id="rId7" Type="http://schemas.openxmlformats.org/officeDocument/2006/relationships/image" Target="../media/image56.jpeg"/><Relationship Id="rId12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54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jpeg"/><Relationship Id="rId21" Type="http://schemas.openxmlformats.org/officeDocument/2006/relationships/image" Target="../media/image39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5" Type="http://schemas.openxmlformats.org/officeDocument/2006/relationships/image" Target="../media/image43.png"/><Relationship Id="rId2" Type="http://schemas.openxmlformats.org/officeDocument/2006/relationships/image" Target="../media/image20.jpe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jpe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47.emf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97487" y="3444079"/>
            <a:ext cx="43970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Stock Prediction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72033" y="4150067"/>
            <a:ext cx="18479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J. Hills and R. Mih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9EB4AD9E-9CAF-41CD-A2A2-7AB7CE28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0417" y="2559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1" y="616734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296C75-A03C-473D-950A-5D7CE3C8C87B}"/>
              </a:ext>
            </a:extLst>
          </p:cNvPr>
          <p:cNvGrpSpPr/>
          <p:nvPr/>
        </p:nvGrpSpPr>
        <p:grpSpPr>
          <a:xfrm>
            <a:off x="641698" y="1811097"/>
            <a:ext cx="1293432" cy="588011"/>
            <a:chOff x="632820" y="1002988"/>
            <a:chExt cx="1293432" cy="588011"/>
          </a:xfrm>
        </p:grpSpPr>
        <p:sp>
          <p:nvSpPr>
            <p:cNvPr id="36" name="Oval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1002988"/>
              <a:ext cx="588011" cy="5880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1002988"/>
              <a:ext cx="1000688" cy="5880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26552" y="1098929"/>
              <a:ext cx="94256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Buyers</a:t>
              </a:r>
            </a:p>
          </p:txBody>
        </p:sp>
      </p:grpSp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-84933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74508" y="2864689"/>
            <a:ext cx="38862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Support Vector Machine Model was setup with 9 years of stock data, for 11 Individual stocks which relate to the Semiconductor Industry – Chip Buyers, Chip Suppliers, and Chip-making Equipment Vendors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Buyers: Apple, Qualcomm, Broadcom, Nvidia,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Suppliers:  Intel, Micron, TSMC, TI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Vendors:  Applied Materials, Lam Research, ASML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			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6258257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312679-DB93-4BB1-9102-07BBF3EF02A0}"/>
              </a:ext>
            </a:extLst>
          </p:cNvPr>
          <p:cNvGrpSpPr/>
          <p:nvPr/>
        </p:nvGrpSpPr>
        <p:grpSpPr>
          <a:xfrm>
            <a:off x="641697" y="3407737"/>
            <a:ext cx="1293433" cy="588011"/>
            <a:chOff x="632818" y="3183890"/>
            <a:chExt cx="1293433" cy="588011"/>
          </a:xfrm>
        </p:grpSpPr>
        <p:sp>
          <p:nvSpPr>
            <p:cNvPr id="46" name="Oval 4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18" y="3183890"/>
              <a:ext cx="588011" cy="5880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2" y="3183890"/>
              <a:ext cx="1000689" cy="5880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67101" y="3310486"/>
              <a:ext cx="123110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Vendors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9D3418-0B1C-458B-B5E0-63D645C0F733}"/>
              </a:ext>
            </a:extLst>
          </p:cNvPr>
          <p:cNvGrpSpPr/>
          <p:nvPr/>
        </p:nvGrpSpPr>
        <p:grpSpPr>
          <a:xfrm>
            <a:off x="632938" y="1110204"/>
            <a:ext cx="1302192" cy="588011"/>
            <a:chOff x="632820" y="2084749"/>
            <a:chExt cx="1302192" cy="588011"/>
          </a:xfrm>
        </p:grpSpPr>
        <p:sp>
          <p:nvSpPr>
            <p:cNvPr id="37" name="Oval 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20" y="2084749"/>
              <a:ext cx="588011" cy="588011"/>
            </a:xfrm>
            <a:prstGeom prst="ellipse">
              <a:avLst/>
            </a:prstGeom>
            <a:solidFill>
              <a:srgbClr val="43C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5564" y="2084750"/>
              <a:ext cx="1000689" cy="588010"/>
            </a:xfrm>
            <a:prstGeom prst="rect">
              <a:avLst/>
            </a:prstGeom>
            <a:solidFill>
              <a:srgbClr val="43C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F57D53-C581-4F38-BC56-6BB85D0394CF}"/>
                </a:ext>
              </a:extLst>
            </p:cNvPr>
            <p:cNvSpPr txBox="1"/>
            <p:nvPr/>
          </p:nvSpPr>
          <p:spPr>
            <a:xfrm>
              <a:off x="638182" y="2194088"/>
              <a:ext cx="12968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Suppliers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A73EC8-3BF3-4A05-A19E-6A786B25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74" y="642637"/>
            <a:ext cx="5072364" cy="253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12B90-186E-477B-B3D6-B23C34CCB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097" y="3183890"/>
            <a:ext cx="2400299" cy="11721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8EA52-85CD-4397-B8D0-198DC2B195DB}"/>
              </a:ext>
            </a:extLst>
          </p:cNvPr>
          <p:cNvSpPr/>
          <p:nvPr/>
        </p:nvSpPr>
        <p:spPr>
          <a:xfrm>
            <a:off x="2075274" y="1747838"/>
            <a:ext cx="2320514" cy="33691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6BE9FC-3291-4CE0-BBB0-4D18F3E77F3D}"/>
              </a:ext>
            </a:extLst>
          </p:cNvPr>
          <p:cNvSpPr/>
          <p:nvPr/>
        </p:nvSpPr>
        <p:spPr>
          <a:xfrm>
            <a:off x="2083387" y="2284621"/>
            <a:ext cx="2320514" cy="142439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DBA308-7931-4212-998A-CBCC330877DE}"/>
              </a:ext>
            </a:extLst>
          </p:cNvPr>
          <p:cNvSpPr/>
          <p:nvPr/>
        </p:nvSpPr>
        <p:spPr>
          <a:xfrm>
            <a:off x="2102664" y="1208800"/>
            <a:ext cx="2320514" cy="142439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F41F55-40CE-42D3-98ED-BA7516F6A13B}"/>
              </a:ext>
            </a:extLst>
          </p:cNvPr>
          <p:cNvSpPr/>
          <p:nvPr/>
        </p:nvSpPr>
        <p:spPr>
          <a:xfrm>
            <a:off x="2098681" y="1421796"/>
            <a:ext cx="2320514" cy="124315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808CCF-3698-40DC-AADA-E03A6CEA6EF6}"/>
              </a:ext>
            </a:extLst>
          </p:cNvPr>
          <p:cNvSpPr/>
          <p:nvPr/>
        </p:nvSpPr>
        <p:spPr>
          <a:xfrm>
            <a:off x="2093910" y="1625661"/>
            <a:ext cx="2320514" cy="124315"/>
          </a:xfrm>
          <a:prstGeom prst="rect">
            <a:avLst/>
          </a:prstGeom>
          <a:noFill/>
          <a:ln w="28575">
            <a:solidFill>
              <a:srgbClr val="43C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Group of people">
            <a:extLst>
              <a:ext uri="{FF2B5EF4-FFF2-40B4-BE49-F238E27FC236}">
                <a16:creationId xmlns:a16="http://schemas.microsoft.com/office/drawing/2014/main" id="{E5E2DCCD-0A45-4FFA-8ED2-A8909C210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0408" y="1118624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A426DCC-DE33-4456-9238-54CA6C645664}"/>
              </a:ext>
            </a:extLst>
          </p:cNvPr>
          <p:cNvSpPr/>
          <p:nvPr/>
        </p:nvSpPr>
        <p:spPr>
          <a:xfrm>
            <a:off x="3379072" y="3549916"/>
            <a:ext cx="2411323" cy="2950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32CA-8296-41B2-84F9-FB1AF084E878}"/>
              </a:ext>
            </a:extLst>
          </p:cNvPr>
          <p:cNvSpPr/>
          <p:nvPr/>
        </p:nvSpPr>
        <p:spPr>
          <a:xfrm>
            <a:off x="3377122" y="3984051"/>
            <a:ext cx="2411323" cy="20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29848" y="2549215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019437" y="1682994"/>
            <a:ext cx="1620821" cy="667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Tableau, to communicate the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240358" y="1178264"/>
            <a:ext cx="11789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VISUALIZATION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14649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7108" y="1491704"/>
            <a:ext cx="215132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30353F"/>
                </a:solidFill>
              </a:rPr>
              <a:t>Yahoo for DJIA and SP500 Index data</a:t>
            </a:r>
          </a:p>
          <a:p>
            <a:pPr algn="ctr"/>
            <a:r>
              <a:rPr lang="en-US" sz="1400" dirty="0"/>
              <a:t>API Call to </a:t>
            </a:r>
            <a:r>
              <a:rPr lang="en-US" sz="1400" dirty="0" err="1"/>
              <a:t>AlphaVantage</a:t>
            </a:r>
            <a:endParaRPr lang="en-US" sz="1400" dirty="0"/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For daily stock open, high, low and close data</a:t>
            </a:r>
          </a:p>
          <a:p>
            <a:pPr algn="ctr"/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5492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36527" y="1178264"/>
            <a:ext cx="6980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EXTRACT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3957" y="2549215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79508" y="1712069"/>
            <a:ext cx="174889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Python and Pandas to read the data and manipulate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8757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660232" y="1178264"/>
            <a:ext cx="9874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TRANSFORM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04077" y="25492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8877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501727" y="1613824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SciKit</a:t>
            </a:r>
            <a:r>
              <a:rPr lang="en-US" sz="1400" dirty="0"/>
              <a:t> Learn for Trying different models, tuning, analysis of results. Pickle</a:t>
            </a:r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Matplotlib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58950" y="1178264"/>
            <a:ext cx="15978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MACHINE LEARNING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5060471" y="165381"/>
            <a:ext cx="20710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Tools Used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" name="Graphic 3" descr="Snake">
            <a:extLst>
              <a:ext uri="{FF2B5EF4-FFF2-40B4-BE49-F238E27FC236}">
                <a16:creationId xmlns:a16="http://schemas.microsoft.com/office/drawing/2014/main" id="{878728B4-3AD7-4369-85B4-3628D3B73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036" y="3183610"/>
            <a:ext cx="367904" cy="367904"/>
          </a:xfrm>
          <a:prstGeom prst="rect">
            <a:avLst/>
          </a:prstGeom>
        </p:spPr>
      </p:pic>
      <p:pic>
        <p:nvPicPr>
          <p:cNvPr id="6" name="Graphic 5" descr="Panda">
            <a:extLst>
              <a:ext uri="{FF2B5EF4-FFF2-40B4-BE49-F238E27FC236}">
                <a16:creationId xmlns:a16="http://schemas.microsoft.com/office/drawing/2014/main" id="{ADBCAA10-372D-4302-9F86-0E5B7172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195" y="3352103"/>
            <a:ext cx="451007" cy="451007"/>
          </a:xfrm>
          <a:prstGeom prst="rect">
            <a:avLst/>
          </a:prstGeom>
        </p:spPr>
      </p:pic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24FCF39A-9262-4ECD-A1F6-BD2111334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02379" y="3238155"/>
            <a:ext cx="454938" cy="454938"/>
          </a:xfrm>
          <a:prstGeom prst="rect">
            <a:avLst/>
          </a:prstGeom>
        </p:spPr>
      </p:pic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26B98DDD-6454-4F4B-A9F2-BA713A95F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421" y="3254949"/>
            <a:ext cx="444165" cy="444165"/>
          </a:xfrm>
          <a:prstGeom prst="rect">
            <a:avLst/>
          </a:prstGeom>
        </p:spPr>
      </p:pic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01281896-69D7-4D29-8C7C-4199F8BFB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6239" y="3240337"/>
            <a:ext cx="418589" cy="418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40BE36-7088-44BF-8874-3495120B3979}"/>
              </a:ext>
            </a:extLst>
          </p:cNvPr>
          <p:cNvSpPr txBox="1"/>
          <p:nvPr/>
        </p:nvSpPr>
        <p:spPr>
          <a:xfrm>
            <a:off x="3170955" y="3942805"/>
            <a:ext cx="2843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Single Moving Average (SMV)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Exponential Moving Average (EMV)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Above based on time periods: 4, 12, 26, 50, 200 days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High-Low Span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above EMA4, Close above EMA4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Day to Day High-Low change(%)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Day to Day Volume change (%)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Volume change to 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Y-axis:  Predict whether next day close with go up or down from today (1 = up, -1 = down)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0DBF10-99C2-4404-A209-8183E2910838}"/>
              </a:ext>
            </a:extLst>
          </p:cNvPr>
          <p:cNvSpPr txBox="1"/>
          <p:nvPr/>
        </p:nvSpPr>
        <p:spPr>
          <a:xfrm>
            <a:off x="6076943" y="3973611"/>
            <a:ext cx="2843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Support Vector Machine 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Optimization:  Grid Search on C, and Gamma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Characterization tools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Confusion Matrix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Correlation Matrix (Matplotlib)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Metrics: Accuracy, Recall, F-Factor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Train, Test on data from 2010 to April 2019,  Predict on new data May 2019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B6028D-21C7-4314-87EC-C7E1F2F8800C}"/>
              </a:ext>
            </a:extLst>
          </p:cNvPr>
          <p:cNvGrpSpPr/>
          <p:nvPr/>
        </p:nvGrpSpPr>
        <p:grpSpPr>
          <a:xfrm>
            <a:off x="365416" y="3943934"/>
            <a:ext cx="2570902" cy="2201812"/>
            <a:chOff x="365416" y="3943934"/>
            <a:chExt cx="2570902" cy="22018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8D4C96-4652-451E-B16B-CBDB401D29F4}"/>
                </a:ext>
              </a:extLst>
            </p:cNvPr>
            <p:cNvGrpSpPr/>
            <p:nvPr/>
          </p:nvGrpSpPr>
          <p:grpSpPr>
            <a:xfrm>
              <a:off x="365416" y="3943934"/>
              <a:ext cx="2555007" cy="2190109"/>
              <a:chOff x="365416" y="4177303"/>
              <a:chExt cx="2555007" cy="2190109"/>
            </a:xfrm>
          </p:grpSpPr>
          <p:pic>
            <p:nvPicPr>
              <p:cNvPr id="37" name="Picture 2" descr="Image result for apple logo">
                <a:extLst>
                  <a:ext uri="{FF2B5EF4-FFF2-40B4-BE49-F238E27FC236}">
                    <a16:creationId xmlns:a16="http://schemas.microsoft.com/office/drawing/2014/main" id="{64B6212A-7622-4B01-8510-2A4BABC20C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416" y="4940835"/>
                <a:ext cx="542186" cy="326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6" descr="Image result for intel logo">
                <a:extLst>
                  <a:ext uri="{FF2B5EF4-FFF2-40B4-BE49-F238E27FC236}">
                    <a16:creationId xmlns:a16="http://schemas.microsoft.com/office/drawing/2014/main" id="{F6D6DD7C-F174-466C-B9E6-93AE126F28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8" y="5549370"/>
                <a:ext cx="435130" cy="288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Image result for logo for tsmc">
                <a:extLst>
                  <a:ext uri="{FF2B5EF4-FFF2-40B4-BE49-F238E27FC236}">
                    <a16:creationId xmlns:a16="http://schemas.microsoft.com/office/drawing/2014/main" id="{B09894A2-9355-4189-9D5A-7BDE5C30C8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767" y="5490749"/>
                <a:ext cx="471484" cy="370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Image result for logo for micron">
                <a:extLst>
                  <a:ext uri="{FF2B5EF4-FFF2-40B4-BE49-F238E27FC236}">
                    <a16:creationId xmlns:a16="http://schemas.microsoft.com/office/drawing/2014/main" id="{8548B580-62EF-4CA0-8ED2-C2B6E0887A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74" b="35035"/>
              <a:stretch/>
            </p:blipFill>
            <p:spPr bwMode="auto">
              <a:xfrm>
                <a:off x="1455837" y="5561957"/>
                <a:ext cx="701399" cy="25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6" descr="Image result for logo for qualcomm">
                <a:extLst>
                  <a:ext uri="{FF2B5EF4-FFF2-40B4-BE49-F238E27FC236}">
                    <a16:creationId xmlns:a16="http://schemas.microsoft.com/office/drawing/2014/main" id="{01729D2F-EF6E-4956-AE9D-48EBBFA915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3" t="37985" r="53687" b="39764"/>
              <a:stretch/>
            </p:blipFill>
            <p:spPr bwMode="auto">
              <a:xfrm>
                <a:off x="1425221" y="5039336"/>
                <a:ext cx="891450" cy="196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8" descr="Image result for logo for broadcom">
                <a:extLst>
                  <a:ext uri="{FF2B5EF4-FFF2-40B4-BE49-F238E27FC236}">
                    <a16:creationId xmlns:a16="http://schemas.microsoft.com/office/drawing/2014/main" id="{573E7D79-CD00-4AF1-8751-20E69F509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21" b="17802"/>
              <a:stretch/>
            </p:blipFill>
            <p:spPr bwMode="auto">
              <a:xfrm>
                <a:off x="901141" y="4955010"/>
                <a:ext cx="461027" cy="338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2" descr="Image result for logo for texas instruments">
                <a:extLst>
                  <a:ext uri="{FF2B5EF4-FFF2-40B4-BE49-F238E27FC236}">
                    <a16:creationId xmlns:a16="http://schemas.microsoft.com/office/drawing/2014/main" id="{E3350382-779F-4FB2-A9F1-3111E177F0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5544" y="5561957"/>
                <a:ext cx="684879" cy="25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4" descr="Image result for logo for applied materials">
                <a:extLst>
                  <a:ext uri="{FF2B5EF4-FFF2-40B4-BE49-F238E27FC236}">
                    <a16:creationId xmlns:a16="http://schemas.microsoft.com/office/drawing/2014/main" id="{72C6F042-389C-4A8A-AD9A-FDEA7E690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733" y="6171333"/>
                <a:ext cx="784316" cy="196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6" descr="Image result for logo for lam research">
                <a:extLst>
                  <a:ext uri="{FF2B5EF4-FFF2-40B4-BE49-F238E27FC236}">
                    <a16:creationId xmlns:a16="http://schemas.microsoft.com/office/drawing/2014/main" id="{D6C474D6-E705-47C4-9665-30C5AF2CFE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444" y="6143317"/>
                <a:ext cx="634929" cy="215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0" descr="Image result for logo for nvidia">
                <a:extLst>
                  <a:ext uri="{FF2B5EF4-FFF2-40B4-BE49-F238E27FC236}">
                    <a16:creationId xmlns:a16="http://schemas.microsoft.com/office/drawing/2014/main" id="{83AC6D9D-675D-41B1-A688-D12B333D49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6482" y="4998983"/>
                <a:ext cx="432991" cy="320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Image result for dow jones logo">
                <a:extLst>
                  <a:ext uri="{FF2B5EF4-FFF2-40B4-BE49-F238E27FC236}">
                    <a16:creationId xmlns:a16="http://schemas.microsoft.com/office/drawing/2014/main" id="{544E65BD-9203-4C99-B609-26558B14AE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78" y="4177303"/>
                <a:ext cx="367407" cy="369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6A8FA91-E801-4E4A-B51D-DE94C39B5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33458" y="4189368"/>
                <a:ext cx="913830" cy="36904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60E491-36E8-4BFB-BCC4-72508E83D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57236" y="5865428"/>
              <a:ext cx="779082" cy="280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1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29700" y="2217405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9" y="1250922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50768" y="305989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2444" y="2217406"/>
            <a:ext cx="1000689" cy="588010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3" y="1250922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3328" y="2320653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85%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300652" y="1374768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85%</a:t>
            </a:r>
          </a:p>
        </p:txBody>
      </p:sp>
      <p:graphicFrame>
        <p:nvGraphicFramePr>
          <p:cNvPr id="13" name="Chart 12" descr="This is a chart. "/>
          <p:cNvGraphicFramePr/>
          <p:nvPr/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Started with just 1 stock : AAPL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Use 16 Features which are all scaled values.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After hyper-parameter tuning, fairly good accuracy, recall, and precision were obtained (&gt;80%) as shown at right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296446" y="3307745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85%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1026" name="Picture 2" descr="Image result for apple logo">
            <a:extLst>
              <a:ext uri="{FF2B5EF4-FFF2-40B4-BE49-F238E27FC236}">
                <a16:creationId xmlns:a16="http://schemas.microsoft.com/office/drawing/2014/main" id="{AF4BFBCC-8A09-4747-94F9-1912C298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82" y="1330640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3E260CD0-8E10-4EDF-A3ED-4AEE28BF4C16}"/>
              </a:ext>
            </a:extLst>
          </p:cNvPr>
          <p:cNvSpPr/>
          <p:nvPr/>
        </p:nvSpPr>
        <p:spPr>
          <a:xfrm>
            <a:off x="2950882" y="4725503"/>
            <a:ext cx="3145118" cy="1428143"/>
          </a:xfrm>
          <a:prstGeom prst="wedgeRoundRectCallout">
            <a:avLst>
              <a:gd name="adj1" fmla="val -1330"/>
              <a:gd name="adj2" fmla="val -742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a metric of “Will the stock go up or down tomorrow”, is an easier metric and leads to a more balanced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DAECC-7A89-41AB-86E4-13A4B21FE1DC}"/>
              </a:ext>
            </a:extLst>
          </p:cNvPr>
          <p:cNvSpPr txBox="1"/>
          <p:nvPr/>
        </p:nvSpPr>
        <p:spPr>
          <a:xfrm>
            <a:off x="760073" y="540472"/>
            <a:ext cx="83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</a:t>
            </a:r>
          </a:p>
          <a:p>
            <a:r>
              <a:rPr lang="en-US" b="1" dirty="0"/>
              <a:t>Is best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09866-2594-4F60-A1A3-AED0ADAFC44A}"/>
              </a:ext>
            </a:extLst>
          </p:cNvPr>
          <p:cNvSpPr txBox="1"/>
          <p:nvPr/>
        </p:nvSpPr>
        <p:spPr>
          <a:xfrm>
            <a:off x="3084492" y="1071387"/>
            <a:ext cx="2673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BB5C05"/>
                </a:solidFill>
              </a:rPr>
              <a:t>Without Tuning = 55% - 66% Accuracy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85C74-330B-4FE0-9241-757F80E577AF}"/>
              </a:ext>
            </a:extLst>
          </p:cNvPr>
          <p:cNvSpPr/>
          <p:nvPr/>
        </p:nvSpPr>
        <p:spPr>
          <a:xfrm>
            <a:off x="3850104" y="1368354"/>
            <a:ext cx="114007" cy="470579"/>
          </a:xfrm>
          <a:prstGeom prst="rect">
            <a:avLst/>
          </a:prstGeom>
          <a:solidFill>
            <a:srgbClr val="BB5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14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61815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85686" y="2889551"/>
            <a:ext cx="3096807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correlation matrix is a Matplotlib library that calculates the statistical correlation between features.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It doesn’t depend on the model used, so (in hindsight) I realized it’s a good idea to look at the correlation matrix FIRST,  and potentially prune out features which have no very little correlation ( 0.1 or &gt; 0.9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Use of Correlation Matrix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8ED7A3-00C5-463C-AE95-C92775CD08C5}"/>
              </a:ext>
            </a:extLst>
          </p:cNvPr>
          <p:cNvGrpSpPr/>
          <p:nvPr/>
        </p:nvGrpSpPr>
        <p:grpSpPr>
          <a:xfrm>
            <a:off x="2568783" y="109381"/>
            <a:ext cx="10377195" cy="6290698"/>
            <a:chOff x="2551283" y="468778"/>
            <a:chExt cx="9640717" cy="5931301"/>
          </a:xfrm>
        </p:grpSpPr>
        <p:pic>
          <p:nvPicPr>
            <p:cNvPr id="4" name="Picture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283" y="468778"/>
              <a:ext cx="9640717" cy="5931301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19012" y="1226634"/>
              <a:ext cx="6127450" cy="3853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AB8260-F9A1-409C-8D45-F2491A1B87B3}"/>
                </a:ext>
              </a:extLst>
            </p:cNvPr>
            <p:cNvSpPr txBox="1"/>
            <p:nvPr/>
          </p:nvSpPr>
          <p:spPr>
            <a:xfrm>
              <a:off x="4551047" y="1210125"/>
              <a:ext cx="4251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AAPL Stock + SP500 + DJ30 Index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B2477F-17A8-4CCC-B775-5ED4FF2D5F17}"/>
                </a:ext>
              </a:extLst>
            </p:cNvPr>
            <p:cNvSpPr txBox="1"/>
            <p:nvPr/>
          </p:nvSpPr>
          <p:spPr>
            <a:xfrm>
              <a:off x="7697988" y="1678978"/>
              <a:ext cx="2701518" cy="147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dirty="0"/>
                <a:t>Some strong correlations seen (&gt;0.9</a:t>
              </a:r>
            </a:p>
            <a:p>
              <a:r>
                <a:rPr lang="en-US" sz="1200" b="1" dirty="0"/>
                <a:t>Or  &lt;- 0.9)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dirty="0"/>
                <a:t>Some Low correlations (0.1 or lower)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dirty="0"/>
                <a:t>Check the actual values, sometimes the color coding is mis-leading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dirty="0"/>
                <a:t>Removal of over-correlated features did reduce the accuracy a few % (83%)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98A43-5EBE-47EF-B1B3-AD829AE0A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401" y="1304869"/>
            <a:ext cx="3605256" cy="18667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23978D-066D-427E-B30A-0BC7B3F51990}"/>
              </a:ext>
            </a:extLst>
          </p:cNvPr>
          <p:cNvCxnSpPr/>
          <p:nvPr/>
        </p:nvCxnSpPr>
        <p:spPr>
          <a:xfrm>
            <a:off x="4620126" y="2030056"/>
            <a:ext cx="100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DBCB34-FB30-4C09-8C36-A8273E248311}"/>
              </a:ext>
            </a:extLst>
          </p:cNvPr>
          <p:cNvCxnSpPr/>
          <p:nvPr/>
        </p:nvCxnSpPr>
        <p:spPr>
          <a:xfrm>
            <a:off x="4763779" y="2532469"/>
            <a:ext cx="100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C8810D5-B1FC-45F2-A4B7-AF0D328EE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038" y="3232405"/>
            <a:ext cx="6095996" cy="15985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54F6A3-F0E4-4F42-BC21-C30E646B07F9}"/>
              </a:ext>
            </a:extLst>
          </p:cNvPr>
          <p:cNvSpPr/>
          <p:nvPr/>
        </p:nvSpPr>
        <p:spPr>
          <a:xfrm>
            <a:off x="5879616" y="3510861"/>
            <a:ext cx="352871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F4E99-AE64-48B7-BB45-238F12EBF57A}"/>
              </a:ext>
            </a:extLst>
          </p:cNvPr>
          <p:cNvSpPr/>
          <p:nvPr/>
        </p:nvSpPr>
        <p:spPr>
          <a:xfrm>
            <a:off x="6243268" y="3411724"/>
            <a:ext cx="323787" cy="9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ED7524-108E-41E3-8F12-DEE61EE16B22}"/>
              </a:ext>
            </a:extLst>
          </p:cNvPr>
          <p:cNvSpPr/>
          <p:nvPr/>
        </p:nvSpPr>
        <p:spPr>
          <a:xfrm>
            <a:off x="10215367" y="4528422"/>
            <a:ext cx="333796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D6437D-2CAC-4557-8062-D6E40D497839}"/>
              </a:ext>
            </a:extLst>
          </p:cNvPr>
          <p:cNvSpPr/>
          <p:nvPr/>
        </p:nvSpPr>
        <p:spPr>
          <a:xfrm>
            <a:off x="8874246" y="4710671"/>
            <a:ext cx="352871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78E72A-3887-4877-B6D4-C99BFFD45EFA}"/>
              </a:ext>
            </a:extLst>
          </p:cNvPr>
          <p:cNvSpPr/>
          <p:nvPr/>
        </p:nvSpPr>
        <p:spPr>
          <a:xfrm>
            <a:off x="10549163" y="4237761"/>
            <a:ext cx="352871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41D917-14A3-4D59-BE37-E4CACEF32B60}"/>
              </a:ext>
            </a:extLst>
          </p:cNvPr>
          <p:cNvSpPr/>
          <p:nvPr/>
        </p:nvSpPr>
        <p:spPr>
          <a:xfrm>
            <a:off x="9882750" y="4621478"/>
            <a:ext cx="333796" cy="105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3002F0-F453-41D9-BD5C-D43BB31EC3DE}"/>
              </a:ext>
            </a:extLst>
          </p:cNvPr>
          <p:cNvSpPr/>
          <p:nvPr/>
        </p:nvSpPr>
        <p:spPr>
          <a:xfrm>
            <a:off x="9227118" y="3892200"/>
            <a:ext cx="336574" cy="8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DB5992-631E-45B5-A3F6-9903E85842FC}"/>
              </a:ext>
            </a:extLst>
          </p:cNvPr>
          <p:cNvSpPr/>
          <p:nvPr/>
        </p:nvSpPr>
        <p:spPr>
          <a:xfrm>
            <a:off x="9562604" y="3987718"/>
            <a:ext cx="336574" cy="8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2CE57-7D09-4C2D-8C9E-8F165DF671B1}"/>
              </a:ext>
            </a:extLst>
          </p:cNvPr>
          <p:cNvSpPr/>
          <p:nvPr/>
        </p:nvSpPr>
        <p:spPr>
          <a:xfrm>
            <a:off x="7555723" y="4342771"/>
            <a:ext cx="336574" cy="8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31B883-1CB7-4D44-B32A-A4DC0C09753A}"/>
              </a:ext>
            </a:extLst>
          </p:cNvPr>
          <p:cNvSpPr/>
          <p:nvPr/>
        </p:nvSpPr>
        <p:spPr>
          <a:xfrm>
            <a:off x="7901860" y="4442678"/>
            <a:ext cx="336574" cy="8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4E4A56-C26B-4CA6-8027-2495E1E10C5E}"/>
              </a:ext>
            </a:extLst>
          </p:cNvPr>
          <p:cNvSpPr/>
          <p:nvPr/>
        </p:nvSpPr>
        <p:spPr>
          <a:xfrm>
            <a:off x="5985164" y="1528731"/>
            <a:ext cx="110836" cy="1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E1A013-8DAF-4DA5-9674-6B754F1629B2}"/>
              </a:ext>
            </a:extLst>
          </p:cNvPr>
          <p:cNvSpPr/>
          <p:nvPr/>
        </p:nvSpPr>
        <p:spPr>
          <a:xfrm>
            <a:off x="5879616" y="1626052"/>
            <a:ext cx="110836" cy="1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4D2E82-A5B2-4472-A511-11C208326EEF}"/>
              </a:ext>
            </a:extLst>
          </p:cNvPr>
          <p:cNvSpPr/>
          <p:nvPr/>
        </p:nvSpPr>
        <p:spPr>
          <a:xfrm>
            <a:off x="6878650" y="2030056"/>
            <a:ext cx="89848" cy="9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1ED4-553A-4467-94C5-46835B8C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89" y="132102"/>
            <a:ext cx="11040854" cy="51747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Correlation Matrix Comparisons by Stock and by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1B9BA-070C-4E2E-BC51-0BB8CC70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43" y="837854"/>
            <a:ext cx="2659847" cy="164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98F78-F2BA-443B-9174-518290D4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19" y="2540024"/>
            <a:ext cx="2386385" cy="154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A4A8E-3DB5-4B8B-A498-BAA612F49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98" y="932410"/>
            <a:ext cx="2456508" cy="1520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DAE05-7D76-42A4-A05D-AF3716042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246" y="2562677"/>
            <a:ext cx="2386385" cy="1515901"/>
          </a:xfrm>
          <a:prstGeom prst="rect">
            <a:avLst/>
          </a:prstGeom>
        </p:spPr>
      </p:pic>
      <p:pic>
        <p:nvPicPr>
          <p:cNvPr id="8" name="Picture 2" descr="Image result for apple logo">
            <a:extLst>
              <a:ext uri="{FF2B5EF4-FFF2-40B4-BE49-F238E27FC236}">
                <a16:creationId xmlns:a16="http://schemas.microsoft.com/office/drawing/2014/main" id="{A583221B-63C8-475F-B513-0DA2D7DD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02" y="1237828"/>
            <a:ext cx="542186" cy="3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logo for qualcomm">
            <a:extLst>
              <a:ext uri="{FF2B5EF4-FFF2-40B4-BE49-F238E27FC236}">
                <a16:creationId xmlns:a16="http://schemas.microsoft.com/office/drawing/2014/main" id="{C9163527-566B-47DB-B9AA-DA71C8C18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37985" r="53687" b="39764"/>
          <a:stretch/>
        </p:blipFill>
        <p:spPr bwMode="auto">
          <a:xfrm>
            <a:off x="124553" y="1194390"/>
            <a:ext cx="891450" cy="19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mage result for logo for texas instruments">
            <a:extLst>
              <a:ext uri="{FF2B5EF4-FFF2-40B4-BE49-F238E27FC236}">
                <a16:creationId xmlns:a16="http://schemas.microsoft.com/office/drawing/2014/main" id="{66C5DD0B-2546-4715-8C9A-657DBAE1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9" y="2998081"/>
            <a:ext cx="684879" cy="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for tsmc">
            <a:extLst>
              <a:ext uri="{FF2B5EF4-FFF2-40B4-BE49-F238E27FC236}">
                <a16:creationId xmlns:a16="http://schemas.microsoft.com/office/drawing/2014/main" id="{172493E6-A566-4F30-AD8F-B26EB1F0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504" y="2998081"/>
            <a:ext cx="471484" cy="37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7ED19-8336-43CA-9EAD-FB3FBCDFDB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589" y="4269408"/>
            <a:ext cx="2584931" cy="1582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89B2B4-C98C-4110-A5A9-CF5B60ABDC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5246" y="4269408"/>
            <a:ext cx="2556487" cy="1582751"/>
          </a:xfrm>
          <a:prstGeom prst="rect">
            <a:avLst/>
          </a:prstGeom>
        </p:spPr>
      </p:pic>
      <p:pic>
        <p:nvPicPr>
          <p:cNvPr id="14" name="Picture 16" descr="Image result for logo for lam research">
            <a:extLst>
              <a:ext uri="{FF2B5EF4-FFF2-40B4-BE49-F238E27FC236}">
                <a16:creationId xmlns:a16="http://schemas.microsoft.com/office/drawing/2014/main" id="{63A31B47-3010-4817-B03E-786A96AF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9" y="4725203"/>
            <a:ext cx="634929" cy="2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B2EAF-B7F7-4F08-90D2-8F94039154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1520" y="4069202"/>
            <a:ext cx="779082" cy="2803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2AF9E0-A023-48A7-A8CE-A9CD9A6492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9231" y="868303"/>
            <a:ext cx="2779209" cy="1694374"/>
          </a:xfrm>
          <a:prstGeom prst="rect">
            <a:avLst/>
          </a:prstGeom>
        </p:spPr>
      </p:pic>
      <p:pic>
        <p:nvPicPr>
          <p:cNvPr id="17" name="Picture 2" descr="Image result for apple logo">
            <a:extLst>
              <a:ext uri="{FF2B5EF4-FFF2-40B4-BE49-F238E27FC236}">
                <a16:creationId xmlns:a16="http://schemas.microsoft.com/office/drawing/2014/main" id="{57199844-AA12-40A6-A63C-1FED7839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92" y="1183987"/>
            <a:ext cx="542186" cy="3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FFFF0C-780F-4ABF-9E9D-B9C01D5A6907}"/>
              </a:ext>
            </a:extLst>
          </p:cNvPr>
          <p:cNvSpPr txBox="1"/>
          <p:nvPr/>
        </p:nvSpPr>
        <p:spPr>
          <a:xfrm>
            <a:off x="6893781" y="2918129"/>
            <a:ext cx="53306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all cases the SVM model was used</a:t>
            </a:r>
          </a:p>
          <a:p>
            <a:r>
              <a:rPr lang="en-US" dirty="0"/>
              <a:t>16 features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one case we modelled 6 features from the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features from SP500 and 5 from DJIA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other case, all 16 features came from the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</a:t>
            </a:r>
          </a:p>
        </p:txBody>
      </p:sp>
    </p:spTree>
    <p:extLst>
      <p:ext uri="{BB962C8B-B14F-4D97-AF65-F5344CB8AC3E}">
        <p14:creationId xmlns:p14="http://schemas.microsoft.com/office/powerpoint/2010/main" val="202181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469739"/>
            <a:chOff x="551523" y="1883938"/>
            <a:chExt cx="3259338" cy="4469739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/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SVC model, 16 feature parameters, </a:t>
              </a:r>
            </a:p>
            <a:p>
              <a:pPr algn="ctr"/>
              <a:r>
                <a:rPr lang="en-US" sz="1400" dirty="0"/>
                <a:t>Metric:  Will the stock go up or down tomorrow?</a:t>
              </a:r>
            </a:p>
            <a:p>
              <a:pPr algn="ctr"/>
              <a:r>
                <a:rPr lang="en-US" sz="1400" dirty="0"/>
                <a:t>Very similar results irrespective of company</a:t>
              </a:r>
            </a:p>
            <a:p>
              <a:pPr algn="ctr"/>
              <a:r>
                <a:rPr lang="en-US" sz="1400" dirty="0"/>
                <a:t>Linear Kernel is the best fit for all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66" y="969561"/>
            <a:ext cx="2864928" cy="746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447637" y="1093348"/>
            <a:ext cx="24580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When you tune each stock separately, the model is very consistent in accuracy, precision, recall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/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SVC Model, 16 features, Linear model</a:t>
              </a:r>
            </a:p>
            <a:p>
              <a:pPr algn="ctr"/>
              <a:r>
                <a:rPr lang="en-US" sz="1400" dirty="0"/>
                <a:t>Applied AAPL model to all stocks</a:t>
              </a:r>
            </a:p>
            <a:p>
              <a:pPr algn="ctr"/>
              <a:r>
                <a:rPr lang="en-US" sz="1400" dirty="0"/>
                <a:t>Will the stock go up or down tomorrow?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1338" y="959898"/>
            <a:ext cx="2834295" cy="746432"/>
          </a:xfrm>
          <a:prstGeom prst="rect">
            <a:avLst/>
          </a:prstGeom>
          <a:solidFill>
            <a:srgbClr val="43C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297585" y="1009948"/>
            <a:ext cx="221412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However the models are different – you can’t apply the same model to all stocks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4151601"/>
            <a:chOff x="8598198" y="1937312"/>
            <a:chExt cx="3309256" cy="4386776"/>
          </a:xfrm>
        </p:grpSpPr>
        <p:graphicFrame>
          <p:nvGraphicFramePr>
            <p:cNvPr id="77" name="Chart 76"/>
            <p:cNvGraphicFramePr/>
            <p:nvPr/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9105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Using the same APPL dataset on both models 16 features, </a:t>
              </a:r>
            </a:p>
            <a:p>
              <a:pPr algn="ctr"/>
              <a:r>
                <a:rPr lang="en-US" sz="1400" dirty="0"/>
                <a:t>Metric: will the stock go up or down?</a:t>
              </a:r>
            </a:p>
            <a:p>
              <a:pPr algn="ctr"/>
              <a:r>
                <a:rPr lang="en-US" sz="1400" dirty="0"/>
                <a:t>DTC can perform as well as SVM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9237673" y="1034385"/>
            <a:ext cx="22548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algorithm or model you use may not matter as much as the metric you use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353555" y="165381"/>
            <a:ext cx="34849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>
                <a:solidFill>
                  <a:srgbClr val="30353F"/>
                </a:solidFill>
                <a:latin typeface="+mj-lt"/>
              </a:rPr>
              <a:t>SVC Key Features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7F405-1D4F-4B63-A9AF-6BFFD41EE549}"/>
              </a:ext>
            </a:extLst>
          </p:cNvPr>
          <p:cNvSpPr txBox="1"/>
          <p:nvPr/>
        </p:nvSpPr>
        <p:spPr>
          <a:xfrm>
            <a:off x="1432969" y="2313830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Buyers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79A4CD-C8C1-4D7F-8B33-B4243E80E05C}"/>
              </a:ext>
            </a:extLst>
          </p:cNvPr>
          <p:cNvSpPr txBox="1"/>
          <p:nvPr/>
        </p:nvSpPr>
        <p:spPr>
          <a:xfrm>
            <a:off x="2171094" y="2313830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Suppliers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C33200-68B4-419D-81FF-7D9C4C97E164}"/>
              </a:ext>
            </a:extLst>
          </p:cNvPr>
          <p:cNvSpPr txBox="1"/>
          <p:nvPr/>
        </p:nvSpPr>
        <p:spPr>
          <a:xfrm>
            <a:off x="2943459" y="2322523"/>
            <a:ext cx="673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Vendors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837084-2210-4835-9A5E-6324E7F34D9F}"/>
              </a:ext>
            </a:extLst>
          </p:cNvPr>
          <p:cNvCxnSpPr>
            <a:cxnSpLocks/>
          </p:cNvCxnSpPr>
          <p:nvPr/>
        </p:nvCxnSpPr>
        <p:spPr>
          <a:xfrm flipV="1">
            <a:off x="2149184" y="2266122"/>
            <a:ext cx="0" cy="1836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27F576-39C9-4A79-8E45-3C50D660A0DA}"/>
              </a:ext>
            </a:extLst>
          </p:cNvPr>
          <p:cNvCxnSpPr>
            <a:cxnSpLocks/>
          </p:cNvCxnSpPr>
          <p:nvPr/>
        </p:nvCxnSpPr>
        <p:spPr>
          <a:xfrm flipV="1">
            <a:off x="2909867" y="2275393"/>
            <a:ext cx="0" cy="182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9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37F-CC1E-437D-AF28-47959083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365125"/>
            <a:ext cx="10983930" cy="1325563"/>
          </a:xfrm>
        </p:spPr>
        <p:txBody>
          <a:bodyPr/>
          <a:lstStyle/>
          <a:p>
            <a:pPr algn="ctr"/>
            <a:r>
              <a:rPr lang="en-US" b="1" dirty="0"/>
              <a:t>Model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683D7-2C0D-4C7F-8F0F-A64DC07E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2" t="19381" r="33511" b="16564"/>
          <a:stretch/>
        </p:blipFill>
        <p:spPr>
          <a:xfrm>
            <a:off x="697583" y="1329179"/>
            <a:ext cx="8708707" cy="516369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0D086FF-7389-4E96-BD5A-B33D3E0B211A}"/>
              </a:ext>
            </a:extLst>
          </p:cNvPr>
          <p:cNvSpPr/>
          <p:nvPr/>
        </p:nvSpPr>
        <p:spPr>
          <a:xfrm>
            <a:off x="8937373" y="2512065"/>
            <a:ext cx="2885344" cy="2797924"/>
          </a:xfrm>
          <a:prstGeom prst="wedgeRoundRectCallout">
            <a:avLst>
              <a:gd name="adj1" fmla="val -65858"/>
              <a:gd name="adj2" fmla="val 201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wanted to compare how well each model performed on the other’s dataset, so we ran each other’s data in our models and achieved the following results</a:t>
            </a:r>
          </a:p>
        </p:txBody>
      </p:sp>
    </p:spTree>
    <p:extLst>
      <p:ext uri="{BB962C8B-B14F-4D97-AF65-F5344CB8AC3E}">
        <p14:creationId xmlns:p14="http://schemas.microsoft.com/office/powerpoint/2010/main" val="32445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74451" y="2496525"/>
            <a:ext cx="2205714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25793" y="2496525"/>
            <a:ext cx="702967" cy="702966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710231" y="2479226"/>
            <a:ext cx="743793" cy="685153"/>
            <a:chOff x="2081212" y="1108153"/>
            <a:chExt cx="834523" cy="768728"/>
          </a:xfrm>
        </p:grpSpPr>
        <p:sp>
          <p:nvSpPr>
            <p:cNvPr id="27" name="TextBox 26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81212" y="1600626"/>
              <a:ext cx="834523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</a:rPr>
                <a:t>DataSize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196195" y="4348863"/>
            <a:ext cx="2183970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44712" y="4348863"/>
            <a:ext cx="702967" cy="702966"/>
          </a:xfrm>
          <a:prstGeom prst="ellipse">
            <a:avLst/>
          </a:prstGeom>
          <a:solidFill>
            <a:srgbClr val="CFCFC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710236" y="4348863"/>
            <a:ext cx="720454" cy="685153"/>
            <a:chOff x="2081212" y="1108153"/>
            <a:chExt cx="808335" cy="768728"/>
          </a:xfrm>
        </p:grpSpPr>
        <p:sp>
          <p:nvSpPr>
            <p:cNvPr id="56" name="TextBox 55"/>
            <p:cNvSpPr txBox="1"/>
            <p:nvPr/>
          </p:nvSpPr>
          <p:spPr>
            <a:xfrm>
              <a:off x="2081212" y="1108153"/>
              <a:ext cx="323737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30353F"/>
                  </a:solidFill>
                </a:rPr>
                <a:t>? 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81212" y="1600626"/>
              <a:ext cx="80833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30353F"/>
                  </a:solidFill>
                </a:rPr>
                <a:t>Features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4104476" y="4366125"/>
            <a:ext cx="2031968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3752994" y="4358147"/>
            <a:ext cx="702967" cy="702967"/>
          </a:xfrm>
          <a:prstGeom prst="ellipse">
            <a:avLst/>
          </a:prstGeom>
          <a:solidFill>
            <a:srgbClr val="43CDD9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4631186" y="4348863"/>
            <a:ext cx="1213573" cy="685153"/>
            <a:chOff x="2081212" y="1108153"/>
            <a:chExt cx="1361606" cy="768728"/>
          </a:xfrm>
        </p:grpSpPr>
        <p:sp>
          <p:nvSpPr>
            <p:cNvPr id="80" name="TextBox 79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81212" y="1600626"/>
              <a:ext cx="1361606" cy="2762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Metric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4087496" y="2505016"/>
            <a:ext cx="2048949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3000">
                <a:srgbClr val="AFBB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52994" y="2505108"/>
            <a:ext cx="702967" cy="702967"/>
            <a:chOff x="3752994" y="2076676"/>
            <a:chExt cx="702967" cy="702967"/>
          </a:xfrm>
        </p:grpSpPr>
        <p:sp>
          <p:nvSpPr>
            <p:cNvPr id="35" name="Oval 34"/>
            <p:cNvSpPr/>
            <p:nvPr/>
          </p:nvSpPr>
          <p:spPr>
            <a:xfrm>
              <a:off x="3752994" y="2076676"/>
              <a:ext cx="702967" cy="702967"/>
            </a:xfrm>
            <a:prstGeom prst="ellipse">
              <a:avLst/>
            </a:prstGeom>
            <a:solidFill>
              <a:srgbClr val="8FA0A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3919769" y="2340342"/>
              <a:ext cx="369417" cy="175634"/>
              <a:chOff x="4254500" y="2100263"/>
              <a:chExt cx="1906588" cy="906463"/>
            </a:xfrm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631185" y="2484183"/>
            <a:ext cx="851195" cy="685153"/>
            <a:chOff x="2081212" y="1108153"/>
            <a:chExt cx="955025" cy="768728"/>
          </a:xfrm>
        </p:grpSpPr>
        <p:sp>
          <p:nvSpPr>
            <p:cNvPr id="86" name="TextBox 85"/>
            <p:cNvSpPr txBox="1"/>
            <p:nvPr/>
          </p:nvSpPr>
          <p:spPr>
            <a:xfrm>
              <a:off x="2081212" y="1108153"/>
              <a:ext cx="323738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1212" y="1600626"/>
              <a:ext cx="955025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Algorithm</a:t>
              </a:r>
            </a:p>
          </p:txBody>
        </p: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/>
          <p:cNvSpPr/>
          <p:nvPr/>
        </p:nvSpPr>
        <p:spPr>
          <a:xfrm>
            <a:off x="8047819" y="1116775"/>
            <a:ext cx="496814" cy="496814"/>
          </a:xfrm>
          <a:prstGeom prst="ellipse">
            <a:avLst/>
          </a:prstGeom>
          <a:solidFill>
            <a:srgbClr val="8FA0A3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8165685" y="1303118"/>
            <a:ext cx="261081" cy="124128"/>
            <a:chOff x="4254500" y="2100263"/>
            <a:chExt cx="1906588" cy="906463"/>
          </a:xfrm>
        </p:grpSpPr>
        <p:sp>
          <p:nvSpPr>
            <p:cNvPr id="173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/>
          <p:cNvSpPr/>
          <p:nvPr/>
        </p:nvSpPr>
        <p:spPr>
          <a:xfrm>
            <a:off x="9152940" y="1138328"/>
            <a:ext cx="495650" cy="495649"/>
          </a:xfrm>
          <a:prstGeom prst="ellipse">
            <a:avLst/>
          </a:prstGeom>
          <a:solidFill>
            <a:srgbClr val="CFCFC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257195" y="1145345"/>
            <a:ext cx="495949" cy="495949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 flipH="1">
            <a:off x="6943564" y="1138328"/>
            <a:ext cx="495948" cy="495947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96342869"/>
              </p:ext>
            </p:extLst>
          </p:nvPr>
        </p:nvGraphicFramePr>
        <p:xfrm>
          <a:off x="6172365" y="2228662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213279" y="165381"/>
            <a:ext cx="976549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Our Goal was to Better Understand the Important 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Contributors to Stock Price Modelling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6" name="Graphic 5" descr="Venn diagram">
            <a:extLst>
              <a:ext uri="{FF2B5EF4-FFF2-40B4-BE49-F238E27FC236}">
                <a16:creationId xmlns:a16="http://schemas.microsoft.com/office/drawing/2014/main" id="{9937E363-CB6B-421F-8B54-ABF6CEAE5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944" y="4427816"/>
            <a:ext cx="487729" cy="487729"/>
          </a:xfrm>
          <a:prstGeom prst="rect">
            <a:avLst/>
          </a:prstGeom>
        </p:spPr>
      </p:pic>
      <p:pic>
        <p:nvPicPr>
          <p:cNvPr id="84" name="Graphic 83" descr="Venn diagram">
            <a:extLst>
              <a:ext uri="{FF2B5EF4-FFF2-40B4-BE49-F238E27FC236}">
                <a16:creationId xmlns:a16="http://schemas.microsoft.com/office/drawing/2014/main" id="{CD14DCE3-ED93-4C48-ADE8-11EECEC91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4419" y="1193210"/>
            <a:ext cx="365760" cy="36576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945423" y="4604811"/>
            <a:ext cx="340015" cy="193164"/>
            <a:chOff x="3283332" y="3275035"/>
            <a:chExt cx="479215" cy="272245"/>
          </a:xfrm>
        </p:grpSpPr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4969367-F896-49D9-9A16-264A3B98FA24}"/>
              </a:ext>
            </a:extLst>
          </p:cNvPr>
          <p:cNvGrpSpPr>
            <a:grpSpLocks noChangeAspect="1"/>
          </p:cNvGrpSpPr>
          <p:nvPr/>
        </p:nvGrpSpPr>
        <p:grpSpPr>
          <a:xfrm>
            <a:off x="10368009" y="1315857"/>
            <a:ext cx="274320" cy="154923"/>
            <a:chOff x="3283332" y="3275035"/>
            <a:chExt cx="479215" cy="272245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B383D87F-EA6B-4775-92E1-E47193D7B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6191AD01-7FD0-4D5A-AA34-E08E19513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889CAC8F-8292-4AAD-B353-DD2D83A7A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51CA0050-2CBA-4301-BF3D-7ABA37788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378C58E-5826-4643-B516-29C609DB8491}"/>
              </a:ext>
            </a:extLst>
          </p:cNvPr>
          <p:cNvSpPr txBox="1"/>
          <p:nvPr/>
        </p:nvSpPr>
        <p:spPr>
          <a:xfrm>
            <a:off x="825793" y="3319349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Data Size: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3 years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9 years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029117-5F2D-4D21-B7F7-DCBD584E9E3E}"/>
              </a:ext>
            </a:extLst>
          </p:cNvPr>
          <p:cNvSpPr txBox="1"/>
          <p:nvPr/>
        </p:nvSpPr>
        <p:spPr>
          <a:xfrm>
            <a:off x="3752994" y="3304597"/>
            <a:ext cx="201768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model choice :</a:t>
            </a:r>
          </a:p>
          <a:p>
            <a:r>
              <a:rPr lang="en-US" sz="1400" b="1" dirty="0">
                <a:solidFill>
                  <a:srgbClr val="30353F"/>
                </a:solidFill>
              </a:rPr>
              <a:t>Decision Tree Classification or Support Vector Machine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DDE2B7-09C3-42FA-A599-AB88556E4609}"/>
              </a:ext>
            </a:extLst>
          </p:cNvPr>
          <p:cNvSpPr txBox="1"/>
          <p:nvPr/>
        </p:nvSpPr>
        <p:spPr>
          <a:xfrm>
            <a:off x="844712" y="5165518"/>
            <a:ext cx="226664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Features</a:t>
            </a:r>
          </a:p>
          <a:p>
            <a:r>
              <a:rPr lang="en-US" sz="1400" b="1" dirty="0"/>
              <a:t>Single Moving Average</a:t>
            </a:r>
          </a:p>
          <a:p>
            <a:r>
              <a:rPr lang="en-US" sz="1400" b="1" dirty="0"/>
              <a:t>Exponential Moving Average</a:t>
            </a:r>
          </a:p>
          <a:p>
            <a:r>
              <a:rPr lang="en-US" sz="1400" b="1" dirty="0"/>
              <a:t>High-low Span</a:t>
            </a:r>
          </a:p>
          <a:p>
            <a:r>
              <a:rPr lang="en-US" sz="1400" b="1" dirty="0"/>
              <a:t>….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67DB16-98A6-4732-A067-0CDC18CCFA3A}"/>
              </a:ext>
            </a:extLst>
          </p:cNvPr>
          <p:cNvSpPr txBox="1"/>
          <p:nvPr/>
        </p:nvSpPr>
        <p:spPr>
          <a:xfrm>
            <a:off x="3752994" y="5165518"/>
            <a:ext cx="226664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Impact of selecting the “Y-axis”:  </a:t>
            </a:r>
            <a:r>
              <a:rPr lang="en-US" sz="1400" b="1" dirty="0"/>
              <a:t>“To buy ?”   or </a:t>
            </a:r>
          </a:p>
          <a:p>
            <a:r>
              <a:rPr lang="en-US" sz="1400" b="1" dirty="0"/>
              <a:t>“Up or Down?”</a:t>
            </a:r>
            <a:endParaRPr lang="en-US" sz="1400" b="1" dirty="0">
              <a:solidFill>
                <a:srgbClr val="30353F"/>
              </a:solidFill>
            </a:endParaRPr>
          </a:p>
        </p:txBody>
      </p:sp>
      <p:pic>
        <p:nvPicPr>
          <p:cNvPr id="73" name="Graphic 72" descr="Question mark">
            <a:extLst>
              <a:ext uri="{FF2B5EF4-FFF2-40B4-BE49-F238E27FC236}">
                <a16:creationId xmlns:a16="http://schemas.microsoft.com/office/drawing/2014/main" id="{5CC06AB9-71BD-46C5-8108-6D0F16E18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1800" y="2830292"/>
            <a:ext cx="2634104" cy="2634104"/>
          </a:xfrm>
          <a:prstGeom prst="rect">
            <a:avLst/>
          </a:prstGeom>
        </p:spPr>
      </p:pic>
      <p:pic>
        <p:nvPicPr>
          <p:cNvPr id="75" name="Graphic 74" descr="Bar chart">
            <a:extLst>
              <a:ext uri="{FF2B5EF4-FFF2-40B4-BE49-F238E27FC236}">
                <a16:creationId xmlns:a16="http://schemas.microsoft.com/office/drawing/2014/main" id="{B5CDF09A-56F3-483D-A12E-FAE75C9758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0663" y="1238930"/>
            <a:ext cx="320040" cy="320040"/>
          </a:xfrm>
          <a:prstGeom prst="rect">
            <a:avLst/>
          </a:prstGeom>
        </p:spPr>
      </p:pic>
      <p:pic>
        <p:nvPicPr>
          <p:cNvPr id="76" name="Graphic 75" descr="Bar chart">
            <a:extLst>
              <a:ext uri="{FF2B5EF4-FFF2-40B4-BE49-F238E27FC236}">
                <a16:creationId xmlns:a16="http://schemas.microsoft.com/office/drawing/2014/main" id="{199A8D59-21F2-4259-B021-9A906EF747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975" y="2647412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Tableau, to communicate the 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40295" y="4412356"/>
            <a:ext cx="11789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VISUALIZATION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API Call to </a:t>
            </a:r>
            <a:r>
              <a:rPr lang="en-US" sz="1400" dirty="0" err="1"/>
              <a:t>AlphaVantage</a:t>
            </a:r>
            <a:endParaRPr lang="en-US" sz="1400" dirty="0"/>
          </a:p>
          <a:p>
            <a:pPr algn="ctr"/>
            <a:r>
              <a:rPr lang="en-US" sz="1400" dirty="0">
                <a:solidFill>
                  <a:srgbClr val="30353F"/>
                </a:solidFill>
              </a:rPr>
              <a:t>For daily stock open, high, low and close data</a:t>
            </a: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19344" y="1489851"/>
            <a:ext cx="6980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EXTRACT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Python and Pandas to read the data and manipulate.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28431" y="4412356"/>
            <a:ext cx="9874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TRANSFORM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SciKit</a:t>
            </a:r>
            <a:r>
              <a:rPr lang="en-US" sz="1400" dirty="0"/>
              <a:t> Learn for Trying different models, tuning, analysis of results.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77069" y="1489851"/>
            <a:ext cx="15978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MACHINE LEARNING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562997" y="165381"/>
            <a:ext cx="706603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+mj-lt"/>
              </a:rPr>
              <a:t>Tools Used – Decision Tree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" name="Graphic 3" descr="Snake">
            <a:extLst>
              <a:ext uri="{FF2B5EF4-FFF2-40B4-BE49-F238E27FC236}">
                <a16:creationId xmlns:a16="http://schemas.microsoft.com/office/drawing/2014/main" id="{878728B4-3AD7-4369-85B4-3628D3B73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34" y="3183610"/>
            <a:ext cx="367904" cy="367904"/>
          </a:xfrm>
          <a:prstGeom prst="rect">
            <a:avLst/>
          </a:prstGeom>
        </p:spPr>
      </p:pic>
      <p:pic>
        <p:nvPicPr>
          <p:cNvPr id="6" name="Graphic 5" descr="Panda">
            <a:extLst>
              <a:ext uri="{FF2B5EF4-FFF2-40B4-BE49-F238E27FC236}">
                <a16:creationId xmlns:a16="http://schemas.microsoft.com/office/drawing/2014/main" id="{ADBCAA10-372D-4302-9F86-0E5B7172A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149" y="3345919"/>
            <a:ext cx="451007" cy="451007"/>
          </a:xfrm>
          <a:prstGeom prst="rect">
            <a:avLst/>
          </a:prstGeom>
        </p:spPr>
      </p:pic>
      <p:pic>
        <p:nvPicPr>
          <p:cNvPr id="11" name="Graphic 10" descr="Research">
            <a:extLst>
              <a:ext uri="{FF2B5EF4-FFF2-40B4-BE49-F238E27FC236}">
                <a16:creationId xmlns:a16="http://schemas.microsoft.com/office/drawing/2014/main" id="{24FCF39A-9262-4ECD-A1F6-BD2111334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2306" y="3238155"/>
            <a:ext cx="454938" cy="454938"/>
          </a:xfrm>
          <a:prstGeom prst="rect">
            <a:avLst/>
          </a:prstGeom>
        </p:spPr>
      </p:pic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26B98DDD-6454-4F4B-A9F2-BA713A95F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1309" y="3254949"/>
            <a:ext cx="444165" cy="444165"/>
          </a:xfrm>
          <a:prstGeom prst="rect">
            <a:avLst/>
          </a:prstGeom>
        </p:spPr>
      </p:pic>
      <p:pic>
        <p:nvPicPr>
          <p:cNvPr id="15" name="Graphic 14" descr="Download from cloud">
            <a:extLst>
              <a:ext uri="{FF2B5EF4-FFF2-40B4-BE49-F238E27FC236}">
                <a16:creationId xmlns:a16="http://schemas.microsoft.com/office/drawing/2014/main" id="{01281896-69D7-4D29-8C7C-4199F8BFB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6239" y="3240337"/>
            <a:ext cx="418589" cy="4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1A2C-5779-4CCB-833C-D4DC074A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Approach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AABE-A738-4174-A565-AB04626C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Decision Tree Classification Model was setup with 25 different stocks similar to the Dow Jones 30, 3 years of data, and 5 features.</a:t>
            </a:r>
          </a:p>
          <a:p>
            <a:r>
              <a:rPr lang="en-US" b="1" dirty="0"/>
              <a:t>The goal was to identify a stock that would have a 2.5% price change or higher the next day</a:t>
            </a:r>
          </a:p>
          <a:p>
            <a:endParaRPr lang="en-US" dirty="0"/>
          </a:p>
        </p:txBody>
      </p:sp>
      <p:pic>
        <p:nvPicPr>
          <p:cNvPr id="6" name="Picture 4" descr="Image result for AXP logo">
            <a:extLst>
              <a:ext uri="{FF2B5EF4-FFF2-40B4-BE49-F238E27FC236}">
                <a16:creationId xmlns:a16="http://schemas.microsoft.com/office/drawing/2014/main" id="{1987FA80-2C25-44C2-9428-89BBDE57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530" y="5643823"/>
            <a:ext cx="762107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pple logo">
            <a:extLst>
              <a:ext uri="{FF2B5EF4-FFF2-40B4-BE49-F238E27FC236}">
                <a16:creationId xmlns:a16="http://schemas.microsoft.com/office/drawing/2014/main" id="{4C81F098-08C4-4EA5-912F-B65CE1AC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50" y="5558835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Bank of america logo">
            <a:extLst>
              <a:ext uri="{FF2B5EF4-FFF2-40B4-BE49-F238E27FC236}">
                <a16:creationId xmlns:a16="http://schemas.microsoft.com/office/drawing/2014/main" id="{47924706-BD81-4CEA-9428-D005536F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48" y="5622004"/>
            <a:ext cx="834805" cy="45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caterpillar logo">
            <a:extLst>
              <a:ext uri="{FF2B5EF4-FFF2-40B4-BE49-F238E27FC236}">
                <a16:creationId xmlns:a16="http://schemas.microsoft.com/office/drawing/2014/main" id="{E1593D95-3984-42E5-9AE1-028A89E0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123" y="3528754"/>
            <a:ext cx="945079" cy="9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cisco logo">
            <a:extLst>
              <a:ext uri="{FF2B5EF4-FFF2-40B4-BE49-F238E27FC236}">
                <a16:creationId xmlns:a16="http://schemas.microsoft.com/office/drawing/2014/main" id="{F9D641F4-B415-4E21-80AB-3669484D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71" y="4080411"/>
            <a:ext cx="850601" cy="4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cvx logo">
            <a:extLst>
              <a:ext uri="{FF2B5EF4-FFF2-40B4-BE49-F238E27FC236}">
                <a16:creationId xmlns:a16="http://schemas.microsoft.com/office/drawing/2014/main" id="{6071A0EA-213A-4A7F-9366-9E2E2BFA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41" y="4080411"/>
            <a:ext cx="669072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Image result for disney logo">
            <a:extLst>
              <a:ext uri="{FF2B5EF4-FFF2-40B4-BE49-F238E27FC236}">
                <a16:creationId xmlns:a16="http://schemas.microsoft.com/office/drawing/2014/main" id="{5A12713D-A8A2-4EEC-A5B4-1C953899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3" y="4098784"/>
            <a:ext cx="849090" cy="43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GE logo">
            <a:extLst>
              <a:ext uri="{FF2B5EF4-FFF2-40B4-BE49-F238E27FC236}">
                <a16:creationId xmlns:a16="http://schemas.microsoft.com/office/drawing/2014/main" id="{DBD3FD09-C695-45C2-B87F-8BAC4B42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25" y="3962050"/>
            <a:ext cx="620165" cy="62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Image result for Google logo">
            <a:extLst>
              <a:ext uri="{FF2B5EF4-FFF2-40B4-BE49-F238E27FC236}">
                <a16:creationId xmlns:a16="http://schemas.microsoft.com/office/drawing/2014/main" id="{C3C8B2D6-AAE8-4BDC-B60F-3D851C773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92" y="4040704"/>
            <a:ext cx="1281759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Image result for home depot logo">
            <a:extLst>
              <a:ext uri="{FF2B5EF4-FFF2-40B4-BE49-F238E27FC236}">
                <a16:creationId xmlns:a16="http://schemas.microsoft.com/office/drawing/2014/main" id="{3D0ACFB7-A7C5-407C-B2C6-A92D4FB6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10" y="4039818"/>
            <a:ext cx="582104" cy="58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Image result for IBM logo">
            <a:extLst>
              <a:ext uri="{FF2B5EF4-FFF2-40B4-BE49-F238E27FC236}">
                <a16:creationId xmlns:a16="http://schemas.microsoft.com/office/drawing/2014/main" id="{53D22DD8-0DE6-406E-9E3A-538AB3571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23812" r="9801" b="26866"/>
          <a:stretch/>
        </p:blipFill>
        <p:spPr bwMode="auto">
          <a:xfrm>
            <a:off x="7106613" y="4080411"/>
            <a:ext cx="762107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Image result for intel logo">
            <a:extLst>
              <a:ext uri="{FF2B5EF4-FFF2-40B4-BE49-F238E27FC236}">
                <a16:creationId xmlns:a16="http://schemas.microsoft.com/office/drawing/2014/main" id="{F278FDAC-AC03-46F5-98E2-A7EC4900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41" y="4063524"/>
            <a:ext cx="756819" cy="5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8" descr="Image result for johnson and johnson logo">
            <a:extLst>
              <a:ext uri="{FF2B5EF4-FFF2-40B4-BE49-F238E27FC236}">
                <a16:creationId xmlns:a16="http://schemas.microsoft.com/office/drawing/2014/main" id="{7EBBD06E-32CD-4CB8-9C7F-91C2FDA5A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02" y="4190219"/>
            <a:ext cx="740571" cy="1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2" descr="Image result for jp morgan chase logo">
            <a:extLst>
              <a:ext uri="{FF2B5EF4-FFF2-40B4-BE49-F238E27FC236}">
                <a16:creationId xmlns:a16="http://schemas.microsoft.com/office/drawing/2014/main" id="{7801DA32-A1AB-44C5-AF5A-F7836D27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71" y="4585608"/>
            <a:ext cx="762846" cy="7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6" descr="Image result for coca cola logo">
            <a:extLst>
              <a:ext uri="{FF2B5EF4-FFF2-40B4-BE49-F238E27FC236}">
                <a16:creationId xmlns:a16="http://schemas.microsoft.com/office/drawing/2014/main" id="{94551417-9EFC-4B52-8ECC-92CAC87B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40" y="4674874"/>
            <a:ext cx="622873" cy="62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8" descr="Image result for 3M logo">
            <a:extLst>
              <a:ext uri="{FF2B5EF4-FFF2-40B4-BE49-F238E27FC236}">
                <a16:creationId xmlns:a16="http://schemas.microsoft.com/office/drawing/2014/main" id="{CC19E9A3-DFB1-4237-96EC-29310A407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52" y="4853248"/>
            <a:ext cx="846665" cy="4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0" descr="Image result for which company has the logo mcd">
            <a:extLst>
              <a:ext uri="{FF2B5EF4-FFF2-40B4-BE49-F238E27FC236}">
                <a16:creationId xmlns:a16="http://schemas.microsoft.com/office/drawing/2014/main" id="{A757C3BD-657E-4678-B722-19B3590D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56" y="4674874"/>
            <a:ext cx="1170318" cy="70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Image result for mckesson logo">
            <a:extLst>
              <a:ext uri="{FF2B5EF4-FFF2-40B4-BE49-F238E27FC236}">
                <a16:creationId xmlns:a16="http://schemas.microsoft.com/office/drawing/2014/main" id="{9DB9710E-A934-49A6-AD79-1F5B45CFA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40635" r="8371" b="32173"/>
          <a:stretch/>
        </p:blipFill>
        <p:spPr bwMode="auto">
          <a:xfrm>
            <a:off x="5371013" y="5009871"/>
            <a:ext cx="1449974" cy="3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4" descr="Image result for microsoft logo">
            <a:extLst>
              <a:ext uri="{FF2B5EF4-FFF2-40B4-BE49-F238E27FC236}">
                <a16:creationId xmlns:a16="http://schemas.microsoft.com/office/drawing/2014/main" id="{58E29334-2067-4D8E-934C-582E3F2CA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3389" r="5972" b="21698"/>
          <a:stretch/>
        </p:blipFill>
        <p:spPr bwMode="auto">
          <a:xfrm>
            <a:off x="7004126" y="4621922"/>
            <a:ext cx="1000916" cy="87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6" descr="Image result for nike logo">
            <a:extLst>
              <a:ext uri="{FF2B5EF4-FFF2-40B4-BE49-F238E27FC236}">
                <a16:creationId xmlns:a16="http://schemas.microsoft.com/office/drawing/2014/main" id="{59945626-1496-4137-A0C5-A612B8E3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54" y="4750424"/>
            <a:ext cx="1363207" cy="6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8" descr="Image result for pfizer logo">
            <a:extLst>
              <a:ext uri="{FF2B5EF4-FFF2-40B4-BE49-F238E27FC236}">
                <a16:creationId xmlns:a16="http://schemas.microsoft.com/office/drawing/2014/main" id="{749147A9-779E-442F-BE04-34D2A6AF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102" y="4734811"/>
            <a:ext cx="1029407" cy="66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0" descr="Image result for procter and gamble logo">
            <a:extLst>
              <a:ext uri="{FF2B5EF4-FFF2-40B4-BE49-F238E27FC236}">
                <a16:creationId xmlns:a16="http://schemas.microsoft.com/office/drawing/2014/main" id="{3FB61D7F-4956-453F-B354-D6D67D26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90" y="5622004"/>
            <a:ext cx="518049" cy="51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 descr="Image result for raytheon logo">
            <a:extLst>
              <a:ext uri="{FF2B5EF4-FFF2-40B4-BE49-F238E27FC236}">
                <a16:creationId xmlns:a16="http://schemas.microsoft.com/office/drawing/2014/main" id="{29571842-4037-493E-B36A-563734CAB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9" t="7040" r="21015" b="8498"/>
          <a:stretch/>
        </p:blipFill>
        <p:spPr bwMode="auto">
          <a:xfrm>
            <a:off x="2158641" y="5549617"/>
            <a:ext cx="692451" cy="6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4" descr="Image result for logo of utx">
            <a:extLst>
              <a:ext uri="{FF2B5EF4-FFF2-40B4-BE49-F238E27FC236}">
                <a16:creationId xmlns:a16="http://schemas.microsoft.com/office/drawing/2014/main" id="{1CD6D37F-EC59-417D-9633-0BD5CD3D9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4" b="30385"/>
          <a:stretch/>
        </p:blipFill>
        <p:spPr bwMode="auto">
          <a:xfrm>
            <a:off x="3001593" y="5626399"/>
            <a:ext cx="1435076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6" descr="Image result for wells fargo logo">
            <a:extLst>
              <a:ext uri="{FF2B5EF4-FFF2-40B4-BE49-F238E27FC236}">
                <a16:creationId xmlns:a16="http://schemas.microsoft.com/office/drawing/2014/main" id="{B9CFC03E-7905-42D8-8CE7-6F6FF34A7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6"/>
          <a:stretch/>
        </p:blipFill>
        <p:spPr bwMode="auto">
          <a:xfrm>
            <a:off x="4775390" y="5659952"/>
            <a:ext cx="481310" cy="48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677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72%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3071800234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Decision Tree Classification Model was setup with 25 different stocks similar to the Dow Jones 30, 3 years of data, and 5 features.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After hyper-parameter tuning, the progression of the metrics is shown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1058514" cy="369332"/>
            <a:chOff x="816617" y="3307745"/>
            <a:chExt cx="1058514" cy="369332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5786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13%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1026" name="Picture 2" descr="Image result for apple logo">
            <a:extLst>
              <a:ext uri="{FF2B5EF4-FFF2-40B4-BE49-F238E27FC236}">
                <a16:creationId xmlns:a16="http://schemas.microsoft.com/office/drawing/2014/main" id="{AF4BFBCC-8A09-4747-94F9-1912C298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82" y="1330640"/>
            <a:ext cx="966275" cy="5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3E260CD0-8E10-4EDF-A3ED-4AEE28BF4C16}"/>
              </a:ext>
            </a:extLst>
          </p:cNvPr>
          <p:cNvSpPr/>
          <p:nvPr/>
        </p:nvSpPr>
        <p:spPr>
          <a:xfrm>
            <a:off x="3225056" y="4513269"/>
            <a:ext cx="2870943" cy="1359993"/>
          </a:xfrm>
          <a:prstGeom prst="wedgeRoundRectCallout">
            <a:avLst>
              <a:gd name="adj1" fmla="val -20703"/>
              <a:gd name="adj2" fmla="val -853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the data was unbalanced I had to change the metric with which the model was optimized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6932086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For the Feature </a:t>
              </a:r>
              <a:r>
                <a:rPr lang="en-US" sz="1400" dirty="0" err="1"/>
                <a:t>Importances</a:t>
              </a:r>
              <a:r>
                <a:rPr lang="en-US" sz="1400" dirty="0"/>
                <a:t>, the generic untuned model correctly identified Low Span as the most important parameter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518368" y="1139182"/>
            <a:ext cx="18281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Significance of Open Less than close is missed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2673828456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As a result of tuning the model we see that the Feature </a:t>
              </a:r>
              <a:r>
                <a:rPr lang="en-US" sz="1400" dirty="0" err="1"/>
                <a:t>Importances</a:t>
              </a:r>
              <a:r>
                <a:rPr lang="en-US" sz="1400" dirty="0"/>
                <a:t> change dramatically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7726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45%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 Low Span increases by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8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3470815988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The last effort to improve the model was to reduce the input parameters so that only the significant ones were used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5450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5%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Increased accuracy by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070072" y="165381"/>
            <a:ext cx="80518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Decision Tree Classification Key Features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907483211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DTC Recall Results are shown for the 25 stocks as a function of the testing and training data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686" y="956920"/>
            <a:ext cx="300166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Decision Tree</a:t>
            </a:r>
          </a:p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Classification Results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C5FDA339-A89F-42BE-9D42-47A7D68B84A7}"/>
              </a:ext>
            </a:extLst>
          </p:cNvPr>
          <p:cNvSpPr/>
          <p:nvPr/>
        </p:nvSpPr>
        <p:spPr>
          <a:xfrm>
            <a:off x="6673916" y="212802"/>
            <a:ext cx="2873464" cy="153277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you can see the Recall for each stock suffered a good amount of variance from stock to stock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2169D5-8B41-4ADA-BAD0-202E55DF8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8" t="7038" r="54241" b="36442"/>
          <a:stretch/>
        </p:blipFill>
        <p:spPr>
          <a:xfrm>
            <a:off x="838199" y="1289014"/>
            <a:ext cx="9045539" cy="5357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6A37F-CC1E-437D-AF28-47959083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0" y="365125"/>
            <a:ext cx="10983930" cy="1325563"/>
          </a:xfrm>
        </p:spPr>
        <p:txBody>
          <a:bodyPr/>
          <a:lstStyle/>
          <a:p>
            <a:pPr algn="ctr"/>
            <a:r>
              <a:rPr lang="en-US" b="1" dirty="0"/>
              <a:t>Prediction Performance – Decision Tree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0D086FF-7389-4E96-BD5A-B33D3E0B211A}"/>
              </a:ext>
            </a:extLst>
          </p:cNvPr>
          <p:cNvSpPr/>
          <p:nvPr/>
        </p:nvSpPr>
        <p:spPr>
          <a:xfrm>
            <a:off x="9390580" y="1642102"/>
            <a:ext cx="2431550" cy="2149062"/>
          </a:xfrm>
          <a:prstGeom prst="wedgeRoundRectCallout">
            <a:avLst>
              <a:gd name="adj1" fmla="val -86119"/>
              <a:gd name="adj2" fmla="val 195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 Recall was the better metric for performance, we never achieved results that generated a useful model</a:t>
            </a:r>
          </a:p>
        </p:txBody>
      </p:sp>
    </p:spTree>
    <p:extLst>
      <p:ext uri="{BB962C8B-B14F-4D97-AF65-F5344CB8AC3E}">
        <p14:creationId xmlns:p14="http://schemas.microsoft.com/office/powerpoint/2010/main" val="307018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1A2C-5779-4CCB-833C-D4DC074A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AABE-A738-4174-A565-AB04626C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it was very difficult to generate a model that had both good accuracy as well as good recall.</a:t>
            </a:r>
          </a:p>
          <a:p>
            <a:r>
              <a:rPr lang="en-US" dirty="0"/>
              <a:t>The imbalanced data either made it so we either had no predictions or we retained a low value for precision</a:t>
            </a:r>
          </a:p>
          <a:p>
            <a:r>
              <a:rPr lang="en-US" dirty="0"/>
              <a:t>If you actually wanted to trade with this model then you have approximately a 1 in 5 to 1 in 10 chance that you will achieve the predicted target of a 2.5% price increase </a:t>
            </a:r>
          </a:p>
        </p:txBody>
      </p:sp>
    </p:spTree>
    <p:extLst>
      <p:ext uri="{BB962C8B-B14F-4D97-AF65-F5344CB8AC3E}">
        <p14:creationId xmlns:p14="http://schemas.microsoft.com/office/powerpoint/2010/main" val="255881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1166</Words>
  <Application>Microsoft Office PowerPoint</Application>
  <PresentationFormat>Widescreen</PresentationFormat>
  <Paragraphs>182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Segoe UI Light</vt:lpstr>
      <vt:lpstr>Office Theme</vt:lpstr>
      <vt:lpstr>Slide 1</vt:lpstr>
      <vt:lpstr>Slide 3</vt:lpstr>
      <vt:lpstr>Slide 9</vt:lpstr>
      <vt:lpstr>Approach – Decision Tree</vt:lpstr>
      <vt:lpstr>Slide 7</vt:lpstr>
      <vt:lpstr>Slide 4</vt:lpstr>
      <vt:lpstr>Slide 10</vt:lpstr>
      <vt:lpstr>Prediction Performance – Decision Tree</vt:lpstr>
      <vt:lpstr>Discussion – Decision Tree</vt:lpstr>
      <vt:lpstr>Slide 7</vt:lpstr>
      <vt:lpstr>Slide 9</vt:lpstr>
      <vt:lpstr>Slide 7</vt:lpstr>
      <vt:lpstr>Slide 10</vt:lpstr>
      <vt:lpstr>Correlation Matrix Comparisons by Stock and by Features</vt:lpstr>
      <vt:lpstr>Slide 4</vt:lpstr>
      <vt:lpstr>Model Comparison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2019-06-11T17:33:59Z</dcterms:created>
  <dcterms:modified xsi:type="dcterms:W3CDTF">2019-06-13T02:40:44Z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